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</p:sldMasterIdLst>
  <p:notesMasterIdLst>
    <p:notesMasterId r:id="rId24"/>
  </p:notesMasterIdLst>
  <p:sldIdLst>
    <p:sldId id="256" r:id="rId3"/>
    <p:sldId id="282" r:id="rId4"/>
    <p:sldId id="278" r:id="rId5"/>
    <p:sldId id="259" r:id="rId6"/>
    <p:sldId id="277" r:id="rId7"/>
    <p:sldId id="269" r:id="rId8"/>
    <p:sldId id="276" r:id="rId9"/>
    <p:sldId id="283" r:id="rId10"/>
    <p:sldId id="284" r:id="rId11"/>
    <p:sldId id="258" r:id="rId12"/>
    <p:sldId id="285" r:id="rId13"/>
    <p:sldId id="286" r:id="rId14"/>
    <p:sldId id="264" r:id="rId15"/>
    <p:sldId id="272" r:id="rId16"/>
    <p:sldId id="273" r:id="rId17"/>
    <p:sldId id="274" r:id="rId18"/>
    <p:sldId id="305" r:id="rId19"/>
    <p:sldId id="275" r:id="rId20"/>
    <p:sldId id="279" r:id="rId21"/>
    <p:sldId id="260" r:id="rId22"/>
    <p:sldId id="280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3DB9F61-D08D-44BF-B1BD-88A6E0B9F1F3}">
          <p14:sldIdLst>
            <p14:sldId id="256"/>
            <p14:sldId id="282"/>
            <p14:sldId id="278"/>
            <p14:sldId id="259"/>
            <p14:sldId id="277"/>
            <p14:sldId id="269"/>
            <p14:sldId id="276"/>
            <p14:sldId id="283"/>
            <p14:sldId id="284"/>
            <p14:sldId id="258"/>
            <p14:sldId id="285"/>
            <p14:sldId id="286"/>
            <p14:sldId id="264"/>
            <p14:sldId id="272"/>
            <p14:sldId id="273"/>
            <p14:sldId id="274"/>
            <p14:sldId id="305"/>
            <p14:sldId id="275"/>
            <p14:sldId id="279"/>
            <p14:sldId id="260"/>
            <p14:sldId id="280"/>
          </p14:sldIdLst>
        </p14:section>
        <p14:section name="作者信息" id="{A1AD5F99-9D96-4926-BB65-4161A6623FD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9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wen Liu" initials="O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07B"/>
    <a:srgbClr val="7C705B"/>
    <a:srgbClr val="C9C6A1"/>
    <a:srgbClr val="574A36"/>
    <a:srgbClr val="F1E8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14" y="53"/>
      </p:cViewPr>
      <p:guideLst>
        <p:guide orient="horz" pos="2160"/>
        <p:guide pos="3840"/>
        <p:guide orient="horz" pos="19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FCDCC-5888-4D3A-BB74-5FA45DF4ECDD}" type="datetimeFigureOut">
              <a:rPr lang="zh-CN" altLang="en-US" smtClean="0"/>
              <a:t>2024/1/8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43B18-95B7-4AAB-8823-1CE1B962AB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43B18-95B7-4AAB-8823-1CE1B962AB2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屏幕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屏幕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3" name="图片 52" descr="图片包含 男人, 人, 室内, 穿着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668" y="2449467"/>
            <a:ext cx="3532332" cy="4408534"/>
          </a:xfrm>
          <a:prstGeom prst="rect">
            <a:avLst/>
          </a:prstGeom>
        </p:spPr>
      </p:pic>
      <p:pic>
        <p:nvPicPr>
          <p:cNvPr id="37" name="图片 36" descr="图片包含 黑色, 游戏机, 盘子, 标志&#10;&#10;描述已自动生成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377" y="377982"/>
            <a:ext cx="1315287" cy="5645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22106" y="1394925"/>
            <a:ext cx="748315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Castellar" panose="020A0402060406010301" pitchFamily="18" charset="0"/>
              </a:rPr>
              <a:t>COIN: </a:t>
            </a: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Castellar" panose="020A0402060406010301" pitchFamily="18" charset="0"/>
              </a:rPr>
              <a:t>A system for </a:t>
            </a:r>
            <a:r>
              <a:rPr lang="en-US" altLang="zh-CN" sz="2800" dirty="0" err="1">
                <a:solidFill>
                  <a:schemeClr val="bg1"/>
                </a:solidFill>
                <a:latin typeface="Castellar" panose="020A0402060406010301" pitchFamily="18" charset="0"/>
              </a:rPr>
              <a:t>COnstructing</a:t>
            </a:r>
            <a:r>
              <a:rPr lang="en-US" altLang="zh-CN" sz="2800" dirty="0">
                <a:solidFill>
                  <a:schemeClr val="bg1"/>
                </a:solidFill>
                <a:latin typeface="Castellar" panose="020A0402060406010301" pitchFamily="18" charset="0"/>
              </a:rPr>
              <a:t> and </a:t>
            </a:r>
            <a:r>
              <a:rPr lang="en-US" altLang="zh-CN" sz="2800" dirty="0" err="1">
                <a:solidFill>
                  <a:schemeClr val="bg1"/>
                </a:solidFill>
                <a:latin typeface="Castellar" panose="020A0402060406010301" pitchFamily="18" charset="0"/>
              </a:rPr>
              <a:t>vIsualizing</a:t>
            </a:r>
            <a:r>
              <a:rPr lang="en-US" altLang="zh-CN" sz="2800" dirty="0">
                <a:solidFill>
                  <a:schemeClr val="bg1"/>
                </a:solidFill>
                <a:latin typeface="Castellar" panose="020A0402060406010301" pitchFamily="18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Castellar" panose="020A0402060406010301" pitchFamily="18" charset="0"/>
              </a:rPr>
              <a:t>kNowledge</a:t>
            </a:r>
            <a:r>
              <a:rPr lang="en-US" altLang="zh-CN" sz="2800" dirty="0">
                <a:solidFill>
                  <a:schemeClr val="bg1"/>
                </a:solidFill>
                <a:latin typeface="Castellar" panose="020A0402060406010301" pitchFamily="18" charset="0"/>
              </a:rPr>
              <a:t> graph</a:t>
            </a:r>
            <a:endParaRPr lang="zh-CN" altLang="en-US" sz="28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04839" y="3664797"/>
            <a:ext cx="63176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chemeClr val="bg1"/>
                </a:solidFill>
                <a:latin typeface="Castellar" panose="020A0402060406010301" pitchFamily="18" charset="0"/>
              </a:rPr>
              <a:t>SEIIIMaskOn</a:t>
            </a:r>
            <a:endParaRPr lang="en-US" altLang="zh-CN" sz="3200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algn="ctr"/>
            <a:endParaRPr lang="en-US" altLang="zh-CN" sz="3200" dirty="0">
              <a:solidFill>
                <a:schemeClr val="bg1"/>
              </a:solidFill>
              <a:latin typeface="Castellar" panose="020A0402060406010301" pitchFamily="18" charset="0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181250092 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刘子仰</a:t>
            </a:r>
            <a:endParaRPr lang="en-US" altLang="zh-CN" sz="2000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181250007 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曾昭宁</a:t>
            </a:r>
            <a:endParaRPr lang="en-US" altLang="zh-CN" sz="2000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181250074 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李炫晔</a:t>
            </a:r>
            <a:endParaRPr lang="en-US" altLang="zh-CN" sz="2000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181250129 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檀潮</a:t>
            </a:r>
          </a:p>
          <a:p>
            <a:endParaRPr lang="zh-CN" altLang="en-US" sz="32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/>
          <p:cNvPicPr>
            <a:picLocks noChangeAspect="1"/>
          </p:cNvPicPr>
          <p:nvPr/>
        </p:nvPicPr>
        <p:blipFill>
          <a:blip r:embed="rId2"/>
          <a:srcRect l="16914"/>
          <a:stretch>
            <a:fillRect/>
          </a:stretch>
        </p:blipFill>
        <p:spPr>
          <a:xfrm flipH="1">
            <a:off x="93306" y="0"/>
            <a:ext cx="12192000" cy="6858000"/>
          </a:xfrm>
          <a:custGeom>
            <a:avLst/>
            <a:gdLst>
              <a:gd name="connsiteX0" fmla="*/ 12192000 w 12192000"/>
              <a:gd name="connsiteY0" fmla="*/ 0 h 6857997"/>
              <a:gd name="connsiteX1" fmla="*/ 0 w 12192000"/>
              <a:gd name="connsiteY1" fmla="*/ 0 h 6857997"/>
              <a:gd name="connsiteX2" fmla="*/ 0 w 12192000"/>
              <a:gd name="connsiteY2" fmla="*/ 6857997 h 6857997"/>
              <a:gd name="connsiteX3" fmla="*/ 12192000 w 12192000"/>
              <a:gd name="connsiteY3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7">
                <a:moveTo>
                  <a:pt x="12192000" y="0"/>
                </a:moveTo>
                <a:lnTo>
                  <a:pt x="0" y="0"/>
                </a:lnTo>
                <a:lnTo>
                  <a:pt x="0" y="6857997"/>
                </a:lnTo>
                <a:lnTo>
                  <a:pt x="12192000" y="6857997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53731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85967" y="148243"/>
            <a:ext cx="5147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 Keep it simple</a:t>
            </a:r>
            <a:endParaRPr lang="zh-CN" altLang="en-US" sz="2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/>
          <p:cNvPicPr>
            <a:picLocks noChangeAspect="1"/>
          </p:cNvPicPr>
          <p:nvPr/>
        </p:nvPicPr>
        <p:blipFill>
          <a:blip r:embed="rId2"/>
          <a:srcRect l="16914"/>
          <a:stretch>
            <a:fillRect/>
          </a:stretch>
        </p:blipFill>
        <p:spPr>
          <a:xfrm flipH="1">
            <a:off x="93306" y="0"/>
            <a:ext cx="12192000" cy="6858000"/>
          </a:xfrm>
          <a:custGeom>
            <a:avLst/>
            <a:gdLst>
              <a:gd name="connsiteX0" fmla="*/ 12192000 w 12192000"/>
              <a:gd name="connsiteY0" fmla="*/ 0 h 6857997"/>
              <a:gd name="connsiteX1" fmla="*/ 0 w 12192000"/>
              <a:gd name="connsiteY1" fmla="*/ 0 h 6857997"/>
              <a:gd name="connsiteX2" fmla="*/ 0 w 12192000"/>
              <a:gd name="connsiteY2" fmla="*/ 6857997 h 6857997"/>
              <a:gd name="connsiteX3" fmla="*/ 12192000 w 12192000"/>
              <a:gd name="connsiteY3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7">
                <a:moveTo>
                  <a:pt x="12192000" y="0"/>
                </a:moveTo>
                <a:lnTo>
                  <a:pt x="0" y="0"/>
                </a:lnTo>
                <a:lnTo>
                  <a:pt x="0" y="6857997"/>
                </a:lnTo>
                <a:lnTo>
                  <a:pt x="12192000" y="6857997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53731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95799" y="239937"/>
            <a:ext cx="5147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聚集同类的部件</a:t>
            </a:r>
          </a:p>
        </p:txBody>
      </p:sp>
      <p:sp>
        <p:nvSpPr>
          <p:cNvPr id="3" name="矩形 2"/>
          <p:cNvSpPr/>
          <p:nvPr/>
        </p:nvSpPr>
        <p:spPr>
          <a:xfrm>
            <a:off x="9745925" y="78658"/>
            <a:ext cx="2446075" cy="6666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>
            <a:off x="7698658" y="501445"/>
            <a:ext cx="1978842" cy="4424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977435" y="158473"/>
            <a:ext cx="2121259" cy="864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77435" y="1087621"/>
            <a:ext cx="2121259" cy="1930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77434" y="3167143"/>
            <a:ext cx="2121259" cy="28010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0"/>
            <a:ext cx="2446075" cy="6666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2549013" y="580103"/>
            <a:ext cx="1878361" cy="6587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/>
          <p:cNvPicPr>
            <a:picLocks noChangeAspect="1"/>
          </p:cNvPicPr>
          <p:nvPr/>
        </p:nvPicPr>
        <p:blipFill>
          <a:blip r:embed="rId2"/>
          <a:srcRect l="16914"/>
          <a:stretch>
            <a:fillRect/>
          </a:stretch>
        </p:blipFill>
        <p:spPr>
          <a:xfrm flipH="1">
            <a:off x="93306" y="0"/>
            <a:ext cx="12192000" cy="6858000"/>
          </a:xfrm>
          <a:custGeom>
            <a:avLst/>
            <a:gdLst>
              <a:gd name="connsiteX0" fmla="*/ 12192000 w 12192000"/>
              <a:gd name="connsiteY0" fmla="*/ 0 h 6857997"/>
              <a:gd name="connsiteX1" fmla="*/ 0 w 12192000"/>
              <a:gd name="connsiteY1" fmla="*/ 0 h 6857997"/>
              <a:gd name="connsiteX2" fmla="*/ 0 w 12192000"/>
              <a:gd name="connsiteY2" fmla="*/ 6857997 h 6857997"/>
              <a:gd name="connsiteX3" fmla="*/ 12192000 w 12192000"/>
              <a:gd name="connsiteY3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7">
                <a:moveTo>
                  <a:pt x="12192000" y="0"/>
                </a:moveTo>
                <a:lnTo>
                  <a:pt x="0" y="0"/>
                </a:lnTo>
                <a:lnTo>
                  <a:pt x="0" y="6857997"/>
                </a:lnTo>
                <a:lnTo>
                  <a:pt x="12192000" y="6857997"/>
                </a:lnTo>
                <a:close/>
              </a:path>
            </a:pathLst>
          </a:cu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53731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20495" y="263257"/>
            <a:ext cx="5147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lang="zh-CN" altLang="en-US" sz="2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符合人的阅读习惯</a:t>
            </a:r>
          </a:p>
        </p:txBody>
      </p:sp>
      <p:cxnSp>
        <p:nvCxnSpPr>
          <p:cNvPr id="6" name="直接箭头连接符 5"/>
          <p:cNvCxnSpPr/>
          <p:nvPr/>
        </p:nvCxnSpPr>
        <p:spPr>
          <a:xfrm>
            <a:off x="1995949" y="1140541"/>
            <a:ext cx="825909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1120878" y="1596583"/>
            <a:ext cx="1" cy="35161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11371007" y="1424519"/>
            <a:ext cx="1" cy="35161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10510" r="22893"/>
          <a:stretch>
            <a:fillRect/>
          </a:stretch>
        </p:blipFill>
        <p:spPr>
          <a:xfrm>
            <a:off x="0" y="2"/>
            <a:ext cx="12192000" cy="6857998"/>
          </a:xfrm>
          <a:custGeom>
            <a:avLst/>
            <a:gdLst>
              <a:gd name="connsiteX0" fmla="*/ 0 w 12192000"/>
              <a:gd name="connsiteY0" fmla="*/ 0 h 6857998"/>
              <a:gd name="connsiteX1" fmla="*/ 12192000 w 12192000"/>
              <a:gd name="connsiteY1" fmla="*/ 0 h 6857998"/>
              <a:gd name="connsiteX2" fmla="*/ 12192000 w 12192000"/>
              <a:gd name="connsiteY2" fmla="*/ 6857998 h 6857998"/>
              <a:gd name="connsiteX3" fmla="*/ 0 w 12192000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8">
                <a:moveTo>
                  <a:pt x="0" y="0"/>
                </a:moveTo>
                <a:lnTo>
                  <a:pt x="12192000" y="0"/>
                </a:lnTo>
                <a:lnTo>
                  <a:pt x="12192000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/>
        </p:nvSpPr>
        <p:spPr>
          <a:xfrm>
            <a:off x="2354424" y="2921168"/>
            <a:ext cx="7483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Castellar" panose="020A0402060406010301" pitchFamily="18" charset="0"/>
              </a:rPr>
              <a:t>Back-end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10510" r="22893"/>
          <a:stretch>
            <a:fillRect/>
          </a:stretch>
        </p:blipFill>
        <p:spPr>
          <a:xfrm>
            <a:off x="0" y="2"/>
            <a:ext cx="12192000" cy="6857998"/>
          </a:xfrm>
          <a:custGeom>
            <a:avLst/>
            <a:gdLst>
              <a:gd name="connsiteX0" fmla="*/ 0 w 12192000"/>
              <a:gd name="connsiteY0" fmla="*/ 0 h 6857998"/>
              <a:gd name="connsiteX1" fmla="*/ 12192000 w 12192000"/>
              <a:gd name="connsiteY1" fmla="*/ 0 h 6857998"/>
              <a:gd name="connsiteX2" fmla="*/ 12192000 w 12192000"/>
              <a:gd name="connsiteY2" fmla="*/ 6857998 h 6857998"/>
              <a:gd name="connsiteX3" fmla="*/ 0 w 12192000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8">
                <a:moveTo>
                  <a:pt x="0" y="0"/>
                </a:moveTo>
                <a:lnTo>
                  <a:pt x="12192000" y="0"/>
                </a:lnTo>
                <a:lnTo>
                  <a:pt x="12192000" y="6857998"/>
                </a:lnTo>
                <a:lnTo>
                  <a:pt x="0" y="6857998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870" y="1671637"/>
            <a:ext cx="8191500" cy="3514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0373" y="902196"/>
            <a:ext cx="47492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Castellar" panose="020A0402060406010301" pitchFamily="18" charset="0"/>
                <a:ea typeface="仿宋" panose="02010609060101010101" pitchFamily="49" charset="-122"/>
              </a:rPr>
              <a:t>modules</a:t>
            </a:r>
            <a:endParaRPr lang="zh-CN" altLang="en-US" sz="4400" b="1" dirty="0">
              <a:solidFill>
                <a:schemeClr val="bg1"/>
              </a:solidFill>
              <a:latin typeface="Castellar" panose="020A0402060406010301" pitchFamily="18" charset="0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10510" r="22893"/>
          <a:stretch>
            <a:fillRect/>
          </a:stretch>
        </p:blipFill>
        <p:spPr>
          <a:xfrm>
            <a:off x="0" y="2"/>
            <a:ext cx="12192000" cy="6857998"/>
          </a:xfrm>
          <a:custGeom>
            <a:avLst/>
            <a:gdLst>
              <a:gd name="connsiteX0" fmla="*/ 0 w 12192000"/>
              <a:gd name="connsiteY0" fmla="*/ 0 h 6857998"/>
              <a:gd name="connsiteX1" fmla="*/ 12192000 w 12192000"/>
              <a:gd name="connsiteY1" fmla="*/ 0 h 6857998"/>
              <a:gd name="connsiteX2" fmla="*/ 12192000 w 12192000"/>
              <a:gd name="connsiteY2" fmla="*/ 6857998 h 6857998"/>
              <a:gd name="connsiteX3" fmla="*/ 0 w 12192000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8">
                <a:moveTo>
                  <a:pt x="0" y="0"/>
                </a:moveTo>
                <a:lnTo>
                  <a:pt x="12192000" y="0"/>
                </a:lnTo>
                <a:lnTo>
                  <a:pt x="12192000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04349" y="2771526"/>
            <a:ext cx="47492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Castellar" panose="020A0402060406010301" pitchFamily="18" charset="0"/>
                <a:ea typeface="仿宋" panose="02010609060101010101" pitchFamily="49" charset="-122"/>
              </a:rPr>
              <a:t>QA Service</a:t>
            </a:r>
            <a:endParaRPr lang="zh-CN" altLang="en-US" sz="4400" b="1" dirty="0">
              <a:solidFill>
                <a:schemeClr val="bg1"/>
              </a:solidFill>
              <a:latin typeface="Castellar" panose="020A0402060406010301" pitchFamily="18" charset="0"/>
              <a:ea typeface="仿宋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732" y="111967"/>
            <a:ext cx="660025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10510" r="22893"/>
          <a:stretch>
            <a:fillRect/>
          </a:stretch>
        </p:blipFill>
        <p:spPr>
          <a:xfrm>
            <a:off x="0" y="2"/>
            <a:ext cx="12192000" cy="6857998"/>
          </a:xfrm>
          <a:custGeom>
            <a:avLst/>
            <a:gdLst>
              <a:gd name="connsiteX0" fmla="*/ 0 w 12192000"/>
              <a:gd name="connsiteY0" fmla="*/ 0 h 6857998"/>
              <a:gd name="connsiteX1" fmla="*/ 12192000 w 12192000"/>
              <a:gd name="connsiteY1" fmla="*/ 0 h 6857998"/>
              <a:gd name="connsiteX2" fmla="*/ 12192000 w 12192000"/>
              <a:gd name="connsiteY2" fmla="*/ 6857998 h 6857998"/>
              <a:gd name="connsiteX3" fmla="*/ 0 w 12192000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8">
                <a:moveTo>
                  <a:pt x="0" y="0"/>
                </a:moveTo>
                <a:lnTo>
                  <a:pt x="12192000" y="0"/>
                </a:lnTo>
                <a:lnTo>
                  <a:pt x="12192000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04348" y="653477"/>
            <a:ext cx="8476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Castellar" panose="020A0402060406010301" pitchFamily="18" charset="0"/>
                <a:ea typeface="仿宋" panose="02010609060101010101" pitchFamily="49" charset="-122"/>
              </a:rPr>
              <a:t>Recommend Service</a:t>
            </a:r>
            <a:endParaRPr lang="zh-CN" altLang="en-US" sz="4400" b="1" dirty="0">
              <a:solidFill>
                <a:schemeClr val="bg1"/>
              </a:solidFill>
              <a:latin typeface="Castellar" panose="020A0402060406010301" pitchFamily="18" charset="0"/>
              <a:ea typeface="仿宋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67" y="1422919"/>
            <a:ext cx="9404498" cy="5135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10510" r="22893"/>
          <a:stretch>
            <a:fillRect/>
          </a:stretch>
        </p:blipFill>
        <p:spPr>
          <a:xfrm>
            <a:off x="0" y="2"/>
            <a:ext cx="12192000" cy="6857998"/>
          </a:xfrm>
          <a:custGeom>
            <a:avLst/>
            <a:gdLst>
              <a:gd name="connsiteX0" fmla="*/ 0 w 12192000"/>
              <a:gd name="connsiteY0" fmla="*/ 0 h 6857998"/>
              <a:gd name="connsiteX1" fmla="*/ 12192000 w 12192000"/>
              <a:gd name="connsiteY1" fmla="*/ 0 h 6857998"/>
              <a:gd name="connsiteX2" fmla="*/ 12192000 w 12192000"/>
              <a:gd name="connsiteY2" fmla="*/ 6857998 h 6857998"/>
              <a:gd name="connsiteX3" fmla="*/ 0 w 12192000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8">
                <a:moveTo>
                  <a:pt x="0" y="0"/>
                </a:moveTo>
                <a:lnTo>
                  <a:pt x="12192000" y="0"/>
                </a:lnTo>
                <a:lnTo>
                  <a:pt x="12192000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04348" y="653477"/>
            <a:ext cx="847697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Castellar" panose="020A0402060406010301" pitchFamily="18" charset="0"/>
                <a:ea typeface="仿宋" panose="02010609060101010101" pitchFamily="49" charset="-122"/>
              </a:rPr>
              <a:t>core questions</a:t>
            </a:r>
          </a:p>
        </p:txBody>
      </p:sp>
      <p:pic>
        <p:nvPicPr>
          <p:cNvPr id="3" name="图片 2" descr="软件体系结构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665" y="768350"/>
            <a:ext cx="5050790" cy="5454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10510" r="22893"/>
          <a:stretch>
            <a:fillRect/>
          </a:stretch>
        </p:blipFill>
        <p:spPr>
          <a:xfrm>
            <a:off x="0" y="2"/>
            <a:ext cx="12192000" cy="6857998"/>
          </a:xfrm>
          <a:custGeom>
            <a:avLst/>
            <a:gdLst>
              <a:gd name="connsiteX0" fmla="*/ 0 w 12192000"/>
              <a:gd name="connsiteY0" fmla="*/ 0 h 6857998"/>
              <a:gd name="connsiteX1" fmla="*/ 12192000 w 12192000"/>
              <a:gd name="connsiteY1" fmla="*/ 0 h 6857998"/>
              <a:gd name="connsiteX2" fmla="*/ 12192000 w 12192000"/>
              <a:gd name="connsiteY2" fmla="*/ 6857998 h 6857998"/>
              <a:gd name="connsiteX3" fmla="*/ 0 w 12192000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8">
                <a:moveTo>
                  <a:pt x="0" y="0"/>
                </a:moveTo>
                <a:lnTo>
                  <a:pt x="12192000" y="0"/>
                </a:lnTo>
                <a:lnTo>
                  <a:pt x="12192000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704348" y="653477"/>
            <a:ext cx="84769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err="1">
                <a:solidFill>
                  <a:schemeClr val="bg1"/>
                </a:solidFill>
                <a:latin typeface="Castellar" panose="020A0402060406010301" pitchFamily="18" charset="0"/>
                <a:ea typeface="仿宋" panose="02010609060101010101" pitchFamily="49" charset="-122"/>
              </a:rPr>
              <a:t>Grammer</a:t>
            </a:r>
            <a:r>
              <a:rPr lang="en-US" altLang="zh-CN" sz="4400" b="1" dirty="0">
                <a:solidFill>
                  <a:schemeClr val="bg1"/>
                </a:solidFill>
                <a:latin typeface="Castellar" panose="020A0402060406010301" pitchFamily="18" charset="0"/>
                <a:ea typeface="仿宋" panose="02010609060101010101" pitchFamily="49" charset="-122"/>
              </a:rPr>
              <a:t> </a:t>
            </a:r>
          </a:p>
          <a:p>
            <a:r>
              <a:rPr lang="en-US" altLang="zh-CN" sz="4400" b="1" dirty="0">
                <a:solidFill>
                  <a:schemeClr val="bg1"/>
                </a:solidFill>
                <a:latin typeface="Castellar" panose="020A0402060406010301" pitchFamily="18" charset="0"/>
                <a:ea typeface="仿宋" panose="02010609060101010101" pitchFamily="49" charset="-122"/>
              </a:rPr>
              <a:t>Analyze</a:t>
            </a:r>
            <a:endParaRPr lang="zh-CN" altLang="en-US" sz="4400" b="1" dirty="0">
              <a:solidFill>
                <a:schemeClr val="bg1"/>
              </a:solidFill>
              <a:latin typeface="Castellar" panose="020A0402060406010301" pitchFamily="18" charset="0"/>
              <a:ea typeface="仿宋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768" y="0"/>
            <a:ext cx="3934408" cy="6822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10510" r="22893"/>
          <a:stretch>
            <a:fillRect/>
          </a:stretch>
        </p:blipFill>
        <p:spPr>
          <a:xfrm>
            <a:off x="0" y="2"/>
            <a:ext cx="12192000" cy="6857998"/>
          </a:xfrm>
          <a:custGeom>
            <a:avLst/>
            <a:gdLst>
              <a:gd name="connsiteX0" fmla="*/ 0 w 12192000"/>
              <a:gd name="connsiteY0" fmla="*/ 0 h 6857998"/>
              <a:gd name="connsiteX1" fmla="*/ 12192000 w 12192000"/>
              <a:gd name="connsiteY1" fmla="*/ 0 h 6857998"/>
              <a:gd name="connsiteX2" fmla="*/ 12192000 w 12192000"/>
              <a:gd name="connsiteY2" fmla="*/ 6857998 h 6857998"/>
              <a:gd name="connsiteX3" fmla="*/ 0 w 12192000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8">
                <a:moveTo>
                  <a:pt x="0" y="0"/>
                </a:moveTo>
                <a:lnTo>
                  <a:pt x="12192000" y="0"/>
                </a:lnTo>
                <a:lnTo>
                  <a:pt x="12192000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/>
        </p:nvSpPr>
        <p:spPr>
          <a:xfrm>
            <a:off x="2354424" y="2272003"/>
            <a:ext cx="74831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Castellar" panose="020A0402060406010301" pitchFamily="18" charset="0"/>
              </a:rPr>
              <a:t>Else</a:t>
            </a:r>
          </a:p>
          <a:p>
            <a:pPr algn="ctr"/>
            <a:r>
              <a:rPr lang="en-US" altLang="zh-CN" sz="6000" dirty="0">
                <a:solidFill>
                  <a:schemeClr val="bg1"/>
                </a:solidFill>
                <a:latin typeface="Castellar" panose="020A0402060406010301" pitchFamily="18" charset="0"/>
              </a:rPr>
              <a:t>work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10510" r="22893"/>
          <a:stretch>
            <a:fillRect/>
          </a:stretch>
        </p:blipFill>
        <p:spPr>
          <a:xfrm>
            <a:off x="0" y="2"/>
            <a:ext cx="12192000" cy="6857998"/>
          </a:xfrm>
          <a:custGeom>
            <a:avLst/>
            <a:gdLst>
              <a:gd name="connsiteX0" fmla="*/ 0 w 12192000"/>
              <a:gd name="connsiteY0" fmla="*/ 0 h 6857998"/>
              <a:gd name="connsiteX1" fmla="*/ 12192000 w 12192000"/>
              <a:gd name="connsiteY1" fmla="*/ 0 h 6857998"/>
              <a:gd name="connsiteX2" fmla="*/ 12192000 w 12192000"/>
              <a:gd name="connsiteY2" fmla="*/ 6857998 h 6857998"/>
              <a:gd name="connsiteX3" fmla="*/ 0 w 12192000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8">
                <a:moveTo>
                  <a:pt x="0" y="0"/>
                </a:moveTo>
                <a:lnTo>
                  <a:pt x="12192000" y="0"/>
                </a:lnTo>
                <a:lnTo>
                  <a:pt x="12192000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/>
        </p:nvSpPr>
        <p:spPr>
          <a:xfrm>
            <a:off x="2216020" y="984884"/>
            <a:ext cx="7759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Castellar" panose="020A0402060406010301" pitchFamily="18" charset="0"/>
              </a:rPr>
              <a:t>menu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56957" y="2151727"/>
            <a:ext cx="74831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US" altLang="zh-CN" sz="3200" dirty="0">
                <a:solidFill>
                  <a:schemeClr val="bg1"/>
                </a:solidFill>
                <a:latin typeface="Castellar" panose="020A0402060406010301" pitchFamily="18" charset="0"/>
              </a:rPr>
              <a:t>Gitlab activity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CN" sz="3200" dirty="0">
                <a:solidFill>
                  <a:schemeClr val="bg1"/>
                </a:solidFill>
                <a:latin typeface="Castellar" panose="020A0402060406010301" pitchFamily="18" charset="0"/>
              </a:rPr>
              <a:t>Front-end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CN" sz="3200" dirty="0">
                <a:solidFill>
                  <a:schemeClr val="bg1"/>
                </a:solidFill>
                <a:latin typeface="Castellar" panose="020A0402060406010301" pitchFamily="18" charset="0"/>
              </a:rPr>
              <a:t>Back-end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zh-CN" sz="3200" dirty="0">
                <a:solidFill>
                  <a:schemeClr val="bg1"/>
                </a:solidFill>
                <a:latin typeface="Castellar" panose="020A0402060406010301" pitchFamily="18" charset="0"/>
              </a:rPr>
              <a:t>Show demo</a:t>
            </a:r>
          </a:p>
          <a:p>
            <a:pPr marL="514350" indent="-514350" algn="ctr">
              <a:buAutoNum type="arabicPeriod"/>
            </a:pPr>
            <a:endParaRPr lang="en-US" altLang="zh-CN" sz="32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rcRect t="20784" r="2904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674" y="2883159"/>
            <a:ext cx="7514652" cy="387735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69663" y="1056859"/>
            <a:ext cx="47492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数据预处理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229" y="447622"/>
            <a:ext cx="4564441" cy="24355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rcRect t="20784" r="2904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/>
        </p:nvSpPr>
        <p:spPr>
          <a:xfrm>
            <a:off x="788324" y="723454"/>
            <a:ext cx="47492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接口文档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710" y="579195"/>
            <a:ext cx="5927898" cy="56996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392" y="1637154"/>
            <a:ext cx="8354028" cy="4625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10510" r="22893"/>
          <a:stretch>
            <a:fillRect/>
          </a:stretch>
        </p:blipFill>
        <p:spPr>
          <a:xfrm>
            <a:off x="0" y="2"/>
            <a:ext cx="12192000" cy="6857998"/>
          </a:xfrm>
          <a:custGeom>
            <a:avLst/>
            <a:gdLst>
              <a:gd name="connsiteX0" fmla="*/ 0 w 12192000"/>
              <a:gd name="connsiteY0" fmla="*/ 0 h 6857998"/>
              <a:gd name="connsiteX1" fmla="*/ 12192000 w 12192000"/>
              <a:gd name="connsiteY1" fmla="*/ 0 h 6857998"/>
              <a:gd name="connsiteX2" fmla="*/ 12192000 w 12192000"/>
              <a:gd name="connsiteY2" fmla="*/ 6857998 h 6857998"/>
              <a:gd name="connsiteX3" fmla="*/ 0 w 12192000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8">
                <a:moveTo>
                  <a:pt x="0" y="0"/>
                </a:moveTo>
                <a:lnTo>
                  <a:pt x="12192000" y="0"/>
                </a:lnTo>
                <a:lnTo>
                  <a:pt x="12192000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/>
        </p:nvSpPr>
        <p:spPr>
          <a:xfrm>
            <a:off x="2354424" y="2459504"/>
            <a:ext cx="74831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Castellar" panose="020A0402060406010301" pitchFamily="18" charset="0"/>
              </a:rPr>
              <a:t>Gitlab</a:t>
            </a:r>
          </a:p>
          <a:p>
            <a:pPr algn="ctr"/>
            <a:r>
              <a:rPr lang="en-US" altLang="zh-CN" sz="6000" dirty="0">
                <a:solidFill>
                  <a:schemeClr val="bg1"/>
                </a:solidFill>
                <a:latin typeface="Castellar" panose="020A0402060406010301" pitchFamily="18" charset="0"/>
              </a:rPr>
              <a:t>activity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r="30359"/>
          <a:stretch>
            <a:fillRect/>
          </a:stretch>
        </p:blipFill>
        <p:spPr>
          <a:xfrm>
            <a:off x="0" y="2"/>
            <a:ext cx="12192000" cy="6857998"/>
          </a:xfrm>
          <a:custGeom>
            <a:avLst/>
            <a:gdLst>
              <a:gd name="connsiteX0" fmla="*/ 0 w 12192000"/>
              <a:gd name="connsiteY0" fmla="*/ 0 h 6857997"/>
              <a:gd name="connsiteX1" fmla="*/ 12192000 w 12192000"/>
              <a:gd name="connsiteY1" fmla="*/ 0 h 6857997"/>
              <a:gd name="connsiteX2" fmla="*/ 12192000 w 12192000"/>
              <a:gd name="connsiteY2" fmla="*/ 6857997 h 6857997"/>
              <a:gd name="connsiteX3" fmla="*/ 0 w 12192000"/>
              <a:gd name="connsiteY3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7">
                <a:moveTo>
                  <a:pt x="0" y="0"/>
                </a:moveTo>
                <a:lnTo>
                  <a:pt x="12192000" y="0"/>
                </a:lnTo>
                <a:lnTo>
                  <a:pt x="12192000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961053" y="653144"/>
            <a:ext cx="45066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Castellar" panose="020A0402060406010301" pitchFamily="18" charset="0"/>
              </a:rPr>
              <a:t>Gitlab Commit</a:t>
            </a:r>
            <a:endParaRPr lang="zh-CN" altLang="en-US" sz="40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0474"/>
            <a:ext cx="3844211" cy="14611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059" y="2435731"/>
            <a:ext cx="3849152" cy="17030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54" y="4569388"/>
            <a:ext cx="3844211" cy="83620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725482"/>
            <a:ext cx="4147106" cy="14611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053" y="2326370"/>
            <a:ext cx="3844211" cy="847637"/>
          </a:xfrm>
          <a:prstGeom prst="rect">
            <a:avLst/>
          </a:prstGeom>
        </p:spPr>
      </p:pic>
      <p:cxnSp>
        <p:nvCxnSpPr>
          <p:cNvPr id="14" name="直接连接符 13"/>
          <p:cNvCxnSpPr>
            <a:stCxn id="12" idx="3"/>
          </p:cNvCxnSpPr>
          <p:nvPr/>
        </p:nvCxnSpPr>
        <p:spPr>
          <a:xfrm flipV="1">
            <a:off x="4805264" y="1361030"/>
            <a:ext cx="1285795" cy="13891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2" idx="3"/>
            <a:endCxn id="8" idx="1"/>
          </p:cNvCxnSpPr>
          <p:nvPr/>
        </p:nvCxnSpPr>
        <p:spPr>
          <a:xfrm>
            <a:off x="4805264" y="2750189"/>
            <a:ext cx="1285795" cy="5370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10" idx="3"/>
            <a:endCxn id="11" idx="1"/>
          </p:cNvCxnSpPr>
          <p:nvPr/>
        </p:nvCxnSpPr>
        <p:spPr>
          <a:xfrm>
            <a:off x="4805265" y="4987490"/>
            <a:ext cx="1290735" cy="4685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r="30359"/>
          <a:stretch>
            <a:fillRect/>
          </a:stretch>
        </p:blipFill>
        <p:spPr>
          <a:xfrm>
            <a:off x="0" y="2"/>
            <a:ext cx="12192000" cy="6857998"/>
          </a:xfrm>
          <a:custGeom>
            <a:avLst/>
            <a:gdLst>
              <a:gd name="connsiteX0" fmla="*/ 0 w 12192000"/>
              <a:gd name="connsiteY0" fmla="*/ 0 h 6857997"/>
              <a:gd name="connsiteX1" fmla="*/ 12192000 w 12192000"/>
              <a:gd name="connsiteY1" fmla="*/ 0 h 6857997"/>
              <a:gd name="connsiteX2" fmla="*/ 12192000 w 12192000"/>
              <a:gd name="connsiteY2" fmla="*/ 6857997 h 6857997"/>
              <a:gd name="connsiteX3" fmla="*/ 0 w 12192000"/>
              <a:gd name="connsiteY3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7">
                <a:moveTo>
                  <a:pt x="0" y="0"/>
                </a:moveTo>
                <a:lnTo>
                  <a:pt x="12192000" y="0"/>
                </a:lnTo>
                <a:lnTo>
                  <a:pt x="12192000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961053" y="653144"/>
            <a:ext cx="4506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Castellar" panose="020A0402060406010301" pitchFamily="18" charset="0"/>
              </a:rPr>
              <a:t>contributor</a:t>
            </a:r>
            <a:endParaRPr lang="zh-CN" altLang="en-US" sz="40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62" y="1529426"/>
            <a:ext cx="4381880" cy="2432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754" y="653144"/>
            <a:ext cx="4622971" cy="25012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61" y="4237361"/>
            <a:ext cx="4381880" cy="24233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5754" y="3579193"/>
            <a:ext cx="4787974" cy="2625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r="30359"/>
          <a:stretch>
            <a:fillRect/>
          </a:stretch>
        </p:blipFill>
        <p:spPr>
          <a:xfrm>
            <a:off x="0" y="0"/>
            <a:ext cx="12192000" cy="6857998"/>
          </a:xfrm>
          <a:custGeom>
            <a:avLst/>
            <a:gdLst>
              <a:gd name="connsiteX0" fmla="*/ 0 w 12192000"/>
              <a:gd name="connsiteY0" fmla="*/ 0 h 6857997"/>
              <a:gd name="connsiteX1" fmla="*/ 12192000 w 12192000"/>
              <a:gd name="connsiteY1" fmla="*/ 0 h 6857997"/>
              <a:gd name="connsiteX2" fmla="*/ 12192000 w 12192000"/>
              <a:gd name="connsiteY2" fmla="*/ 6857997 h 6857997"/>
              <a:gd name="connsiteX3" fmla="*/ 0 w 12192000"/>
              <a:gd name="connsiteY3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7">
                <a:moveTo>
                  <a:pt x="0" y="0"/>
                </a:moveTo>
                <a:lnTo>
                  <a:pt x="12192000" y="0"/>
                </a:lnTo>
                <a:lnTo>
                  <a:pt x="12192000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961054" y="653144"/>
            <a:ext cx="3844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Castellar" panose="020A0402060406010301" pitchFamily="18" charset="0"/>
              </a:rPr>
              <a:t>Branches</a:t>
            </a:r>
            <a:endParaRPr lang="zh-CN" altLang="en-US" sz="4000" b="1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18" y="1884215"/>
            <a:ext cx="1966130" cy="41532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965" y="1884215"/>
            <a:ext cx="1966129" cy="41558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144" y="1884215"/>
            <a:ext cx="1966129" cy="41558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323" y="1884215"/>
            <a:ext cx="1966129" cy="4188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10510" r="22893"/>
          <a:stretch>
            <a:fillRect/>
          </a:stretch>
        </p:blipFill>
        <p:spPr>
          <a:xfrm>
            <a:off x="0" y="2"/>
            <a:ext cx="12192000" cy="6857998"/>
          </a:xfrm>
          <a:custGeom>
            <a:avLst/>
            <a:gdLst>
              <a:gd name="connsiteX0" fmla="*/ 0 w 12192000"/>
              <a:gd name="connsiteY0" fmla="*/ 0 h 6857998"/>
              <a:gd name="connsiteX1" fmla="*/ 12192000 w 12192000"/>
              <a:gd name="connsiteY1" fmla="*/ 0 h 6857998"/>
              <a:gd name="connsiteX2" fmla="*/ 12192000 w 12192000"/>
              <a:gd name="connsiteY2" fmla="*/ 6857998 h 6857998"/>
              <a:gd name="connsiteX3" fmla="*/ 0 w 12192000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8">
                <a:moveTo>
                  <a:pt x="0" y="0"/>
                </a:moveTo>
                <a:lnTo>
                  <a:pt x="12192000" y="0"/>
                </a:lnTo>
                <a:lnTo>
                  <a:pt x="12192000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/>
        </p:nvSpPr>
        <p:spPr>
          <a:xfrm>
            <a:off x="2354424" y="2855854"/>
            <a:ext cx="7483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Castellar" panose="020A0402060406010301" pitchFamily="18" charset="0"/>
              </a:rPr>
              <a:t>Front-end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10510" r="22893"/>
          <a:stretch>
            <a:fillRect/>
          </a:stretch>
        </p:blipFill>
        <p:spPr>
          <a:xfrm>
            <a:off x="0" y="2"/>
            <a:ext cx="12192000" cy="6857998"/>
          </a:xfrm>
          <a:custGeom>
            <a:avLst/>
            <a:gdLst>
              <a:gd name="connsiteX0" fmla="*/ 0 w 12192000"/>
              <a:gd name="connsiteY0" fmla="*/ 0 h 6857998"/>
              <a:gd name="connsiteX1" fmla="*/ 12192000 w 12192000"/>
              <a:gd name="connsiteY1" fmla="*/ 0 h 6857998"/>
              <a:gd name="connsiteX2" fmla="*/ 12192000 w 12192000"/>
              <a:gd name="connsiteY2" fmla="*/ 6857998 h 6857998"/>
              <a:gd name="connsiteX3" fmla="*/ 0 w 12192000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8">
                <a:moveTo>
                  <a:pt x="0" y="0"/>
                </a:moveTo>
                <a:lnTo>
                  <a:pt x="12192000" y="0"/>
                </a:lnTo>
                <a:lnTo>
                  <a:pt x="12192000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/>
        </p:nvSpPr>
        <p:spPr>
          <a:xfrm>
            <a:off x="2354424" y="535441"/>
            <a:ext cx="7483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Castellar" panose="020A0402060406010301" pitchFamily="18" charset="0"/>
              </a:rPr>
              <a:t>Technique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15031" y="2546555"/>
            <a:ext cx="5147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 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平台：</a:t>
            </a:r>
            <a:r>
              <a:rPr lang="en-US" altLang="zh-CN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Vue + </a:t>
            </a:r>
            <a:r>
              <a:rPr lang="en-US" altLang="zh-CN" sz="400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Vuex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15031" y="3817272"/>
            <a:ext cx="5147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绘图：</a:t>
            </a:r>
            <a:r>
              <a:rPr lang="en-US" altLang="zh-CN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Cytoscape.js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10510" r="22893"/>
          <a:stretch>
            <a:fillRect/>
          </a:stretch>
        </p:blipFill>
        <p:spPr>
          <a:xfrm>
            <a:off x="0" y="2"/>
            <a:ext cx="12192000" cy="6857998"/>
          </a:xfrm>
          <a:custGeom>
            <a:avLst/>
            <a:gdLst>
              <a:gd name="connsiteX0" fmla="*/ 0 w 12192000"/>
              <a:gd name="connsiteY0" fmla="*/ 0 h 6857998"/>
              <a:gd name="connsiteX1" fmla="*/ 12192000 w 12192000"/>
              <a:gd name="connsiteY1" fmla="*/ 0 h 6857998"/>
              <a:gd name="connsiteX2" fmla="*/ 12192000 w 12192000"/>
              <a:gd name="connsiteY2" fmla="*/ 6857998 h 6857998"/>
              <a:gd name="connsiteX3" fmla="*/ 0 w 12192000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8">
                <a:moveTo>
                  <a:pt x="0" y="0"/>
                </a:moveTo>
                <a:lnTo>
                  <a:pt x="12192000" y="0"/>
                </a:lnTo>
                <a:lnTo>
                  <a:pt x="12192000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5" name="文本框 14"/>
          <p:cNvSpPr txBox="1"/>
          <p:nvPr/>
        </p:nvSpPr>
        <p:spPr>
          <a:xfrm>
            <a:off x="2354424" y="535441"/>
            <a:ext cx="7483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Castellar" panose="020A0402060406010301" pitchFamily="18" charset="0"/>
              </a:rPr>
              <a:t>Design IDEA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22405" y="3415757"/>
            <a:ext cx="5147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 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聚集同类的部件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22405" y="4609116"/>
            <a:ext cx="5147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 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符合人的阅读习惯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22405" y="2191043"/>
            <a:ext cx="5147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 Keep it simple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122</Words>
  <Application>Microsoft Office PowerPoint</Application>
  <PresentationFormat>寬螢幕</PresentationFormat>
  <Paragraphs>41</Paragraphs>
  <Slides>21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等线</vt:lpstr>
      <vt:lpstr>黑体</vt:lpstr>
      <vt:lpstr>仿宋</vt:lpstr>
      <vt:lpstr>Arial</vt:lpstr>
      <vt:lpstr>Castellar</vt:lpstr>
      <vt:lpstr>Office 主题​​</vt:lpstr>
      <vt:lpstr>1_Office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>ww w.51ppt moba n.co 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yvonne 忘吃药的晓公子</dc:creator>
  <cp:keywords>51PPT模板网;51 p P t</cp:keywords>
  <dc:description>ww w.51pp tmo ban.co m</dc:description>
  <cp:lastModifiedBy>Owen Liu</cp:lastModifiedBy>
  <cp:revision>88</cp:revision>
  <dcterms:created xsi:type="dcterms:W3CDTF">2020-06-10T04:24:00Z</dcterms:created>
  <dcterms:modified xsi:type="dcterms:W3CDTF">2024-01-08T02:19:40Z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